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09" r:id="rId3"/>
    <p:sldId id="310" r:id="rId4"/>
    <p:sldId id="311" r:id="rId5"/>
    <p:sldId id="312" r:id="rId6"/>
    <p:sldId id="313" r:id="rId7"/>
    <p:sldId id="314" r:id="rId8"/>
    <p:sldId id="315" r:id="rId9"/>
    <p:sldId id="317" r:id="rId10"/>
    <p:sldId id="316" r:id="rId11"/>
    <p:sldId id="318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1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3974" autoAdjust="0"/>
  </p:normalViewPr>
  <p:slideViewPr>
    <p:cSldViewPr snapToGrid="0">
      <p:cViewPr varScale="1">
        <p:scale>
          <a:sx n="80" d="100"/>
          <a:sy n="80" d="100"/>
        </p:scale>
        <p:origin x="58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53F9D-9FE1-4E27-B599-2B8E3108A49F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97DDE-3A6F-497F-A7EC-2C2CE024C2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5124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bookwidgets.com/play/t:qT4nrtTVJUNSK3wGxV+AqVgj2eYiz65vYAHgibpD3WVCRUtaOD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8186" y="1593637"/>
            <a:ext cx="8590670" cy="1325194"/>
          </a:xfrm>
        </p:spPr>
        <p:txBody>
          <a:bodyPr>
            <a:normAutofit/>
          </a:bodyPr>
          <a:lstStyle/>
          <a:p>
            <a:r>
              <a:rPr lang="hr-HR" sz="6600" b="1" dirty="0">
                <a:solidFill>
                  <a:srgbClr val="FF0000"/>
                </a:solidFill>
              </a:rPr>
              <a:t>UNIT 3: School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1521" y="3067040"/>
            <a:ext cx="9144000" cy="1655762"/>
          </a:xfrm>
        </p:spPr>
        <p:txBody>
          <a:bodyPr>
            <a:normAutofit/>
          </a:bodyPr>
          <a:lstStyle/>
          <a:p>
            <a:r>
              <a:rPr lang="hr-HR" sz="6600" dirty="0" err="1"/>
              <a:t>Happy</a:t>
            </a:r>
            <a:r>
              <a:rPr lang="hr-HR" sz="6600" dirty="0"/>
              <a:t> </a:t>
            </a:r>
            <a:r>
              <a:rPr lang="hr-HR" sz="6600" dirty="0" err="1"/>
              <a:t>friendship</a:t>
            </a:r>
            <a:r>
              <a:rPr lang="hr-HR" sz="6600" dirty="0"/>
              <a:t> </a:t>
            </a:r>
            <a:r>
              <a:rPr lang="hr-HR" sz="6600" dirty="0" err="1"/>
              <a:t>day</a:t>
            </a:r>
            <a:r>
              <a:rPr lang="hr-HR" sz="6600" dirty="0"/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900613" cy="68564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00857" y="138770"/>
            <a:ext cx="3324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  p 35.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4" y="142875"/>
            <a:ext cx="5119687" cy="64162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8781" y="2033290"/>
            <a:ext cx="1543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pass</a:t>
            </a:r>
            <a:r>
              <a:rPr lang="hr-HR" sz="2400" b="1" dirty="0">
                <a:solidFill>
                  <a:srgbClr val="FF0000"/>
                </a:solidFill>
              </a:rPr>
              <a:t> 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14637" y="2812532"/>
            <a:ext cx="1543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Tell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28912" y="3591774"/>
            <a:ext cx="1543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hear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43112" y="4296198"/>
            <a:ext cx="1543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go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5862" y="5427652"/>
            <a:ext cx="1543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live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50674" y="5738178"/>
            <a:ext cx="1543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feel</a:t>
            </a:r>
            <a:endParaRPr lang="hr-HR" sz="2400" b="1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5624" y="741386"/>
            <a:ext cx="6082027" cy="5862972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6415087" y="1428335"/>
            <a:ext cx="585788" cy="429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Oval 17"/>
          <p:cNvSpPr/>
          <p:nvPr/>
        </p:nvSpPr>
        <p:spPr>
          <a:xfrm>
            <a:off x="9067799" y="2264122"/>
            <a:ext cx="904876" cy="429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Oval 18"/>
          <p:cNvSpPr/>
          <p:nvPr/>
        </p:nvSpPr>
        <p:spPr>
          <a:xfrm>
            <a:off x="6958013" y="3591774"/>
            <a:ext cx="433388" cy="4045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Oval 19"/>
          <p:cNvSpPr/>
          <p:nvPr/>
        </p:nvSpPr>
        <p:spPr>
          <a:xfrm>
            <a:off x="8251186" y="4053439"/>
            <a:ext cx="433388" cy="4045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Oval 20"/>
          <p:cNvSpPr/>
          <p:nvPr/>
        </p:nvSpPr>
        <p:spPr>
          <a:xfrm>
            <a:off x="8841579" y="4916680"/>
            <a:ext cx="678658" cy="4045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Oval 21"/>
          <p:cNvSpPr/>
          <p:nvPr/>
        </p:nvSpPr>
        <p:spPr>
          <a:xfrm>
            <a:off x="6958013" y="6229350"/>
            <a:ext cx="433388" cy="3750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637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9" grpId="0"/>
      <p:bldP spid="10" grpId="0"/>
      <p:bldP spid="11" grpId="0"/>
      <p:bldP spid="12" grpId="0"/>
      <p:bldP spid="13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67" y="160434"/>
            <a:ext cx="4572269" cy="67791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524" y="1503640"/>
            <a:ext cx="6143626" cy="505424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1101388" y="2471739"/>
            <a:ext cx="385762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Oval 7"/>
          <p:cNvSpPr/>
          <p:nvPr/>
        </p:nvSpPr>
        <p:spPr>
          <a:xfrm>
            <a:off x="10715626" y="2928939"/>
            <a:ext cx="385762" cy="4606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Oval 8"/>
          <p:cNvSpPr/>
          <p:nvPr/>
        </p:nvSpPr>
        <p:spPr>
          <a:xfrm>
            <a:off x="11101388" y="3550025"/>
            <a:ext cx="385762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Oval 9"/>
          <p:cNvSpPr/>
          <p:nvPr/>
        </p:nvSpPr>
        <p:spPr>
          <a:xfrm>
            <a:off x="10715626" y="3993407"/>
            <a:ext cx="385762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Oval 10"/>
          <p:cNvSpPr/>
          <p:nvPr/>
        </p:nvSpPr>
        <p:spPr>
          <a:xfrm>
            <a:off x="11101388" y="4586289"/>
            <a:ext cx="385762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Oval 11"/>
          <p:cNvSpPr/>
          <p:nvPr/>
        </p:nvSpPr>
        <p:spPr>
          <a:xfrm>
            <a:off x="10672762" y="5029203"/>
            <a:ext cx="385762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Oval 12"/>
          <p:cNvSpPr/>
          <p:nvPr/>
        </p:nvSpPr>
        <p:spPr>
          <a:xfrm>
            <a:off x="11101388" y="5557799"/>
            <a:ext cx="385762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Oval 13"/>
          <p:cNvSpPr/>
          <p:nvPr/>
        </p:nvSpPr>
        <p:spPr>
          <a:xfrm>
            <a:off x="11101388" y="6079320"/>
            <a:ext cx="385762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64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00638" cy="68853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2" y="1643063"/>
            <a:ext cx="8629652" cy="2157413"/>
          </a:xfrm>
          <a:prstGeom prst="rect">
            <a:avLst/>
          </a:prstGeom>
          <a:ln w="66675">
            <a:solidFill>
              <a:srgbClr val="C0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44367">
            <a:off x="728971" y="4460347"/>
            <a:ext cx="3046309" cy="18689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8408" y="4480880"/>
            <a:ext cx="317182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2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3257550" cy="6867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71950" y="442913"/>
            <a:ext cx="7086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err="1"/>
              <a:t>Read</a:t>
            </a:r>
            <a:r>
              <a:rPr lang="hr-HR" sz="2600" b="1" dirty="0"/>
              <a:t> </a:t>
            </a:r>
            <a:r>
              <a:rPr lang="hr-HR" sz="2600" b="1" dirty="0" err="1"/>
              <a:t>the</a:t>
            </a:r>
            <a:r>
              <a:rPr lang="hr-HR" sz="2600" b="1" dirty="0"/>
              <a:t> </a:t>
            </a:r>
            <a:r>
              <a:rPr lang="hr-HR" sz="2600" b="1" dirty="0" err="1"/>
              <a:t>text</a:t>
            </a:r>
            <a:r>
              <a:rPr lang="hr-HR" sz="2600" b="1" dirty="0"/>
              <a:t> </a:t>
            </a:r>
            <a:r>
              <a:rPr lang="hr-HR" sz="2600" b="1" dirty="0" err="1"/>
              <a:t>and</a:t>
            </a:r>
            <a:r>
              <a:rPr lang="hr-HR" sz="2600" b="1" dirty="0"/>
              <a:t> </a:t>
            </a:r>
            <a:r>
              <a:rPr lang="hr-HR" sz="2600" b="1" dirty="0" err="1"/>
              <a:t>answer</a:t>
            </a:r>
            <a:r>
              <a:rPr lang="hr-HR" sz="2600" b="1" dirty="0"/>
              <a:t> </a:t>
            </a:r>
            <a:r>
              <a:rPr lang="hr-HR" sz="2600" b="1" dirty="0" err="1"/>
              <a:t>the</a:t>
            </a:r>
            <a:r>
              <a:rPr lang="hr-HR" sz="2600" b="1" dirty="0"/>
              <a:t> </a:t>
            </a:r>
            <a:r>
              <a:rPr lang="hr-HR" sz="2600" b="1" dirty="0" err="1"/>
              <a:t>questions</a:t>
            </a:r>
            <a:r>
              <a:rPr lang="hr-HR" sz="2600" b="1" dirty="0"/>
              <a:t>:</a:t>
            </a:r>
          </a:p>
          <a:p>
            <a:endParaRPr lang="hr-HR" sz="2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357688" y="1700213"/>
            <a:ext cx="66151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Who </a:t>
            </a:r>
            <a:r>
              <a:rPr lang="hr-HR" sz="2600" dirty="0" err="1"/>
              <a:t>tells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story?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57688" y="2795588"/>
            <a:ext cx="66151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Who </a:t>
            </a:r>
            <a:r>
              <a:rPr lang="hr-HR" sz="2600" dirty="0" err="1"/>
              <a:t>is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school</a:t>
            </a:r>
            <a:r>
              <a:rPr lang="hr-HR" sz="2600" dirty="0"/>
              <a:t> </a:t>
            </a:r>
            <a:r>
              <a:rPr lang="hr-HR" sz="2600" dirty="0" err="1"/>
              <a:t>buzzing</a:t>
            </a:r>
            <a:r>
              <a:rPr lang="hr-HR" sz="2600" dirty="0"/>
              <a:t> </a:t>
            </a:r>
            <a:r>
              <a:rPr lang="hr-HR" sz="2600" dirty="0" err="1"/>
              <a:t>about</a:t>
            </a:r>
            <a:r>
              <a:rPr lang="hr-HR" sz="2600" dirty="0"/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4057650" y="1514475"/>
            <a:ext cx="5443538" cy="254317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602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813" y="500062"/>
            <a:ext cx="69008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err="1"/>
              <a:t>Translate</a:t>
            </a:r>
            <a:endParaRPr lang="hr-HR" sz="2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85925" y="1759684"/>
            <a:ext cx="932973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600" dirty="0" err="1"/>
              <a:t>tell</a:t>
            </a:r>
            <a:r>
              <a:rPr lang="hr-HR" sz="2600" dirty="0"/>
              <a:t> </a:t>
            </a:r>
            <a:r>
              <a:rPr lang="hr-HR" sz="2600" dirty="0" err="1"/>
              <a:t>jokes</a:t>
            </a:r>
            <a:r>
              <a:rPr lang="hr-HR" sz="2600" dirty="0"/>
              <a:t> = </a:t>
            </a:r>
          </a:p>
          <a:p>
            <a:pPr>
              <a:lnSpc>
                <a:spcPct val="150000"/>
              </a:lnSpc>
            </a:pPr>
            <a:r>
              <a:rPr lang="hr-HR" sz="2600" dirty="0" err="1"/>
              <a:t>excited</a:t>
            </a:r>
            <a:r>
              <a:rPr lang="hr-HR" sz="2600" dirty="0"/>
              <a:t> = </a:t>
            </a:r>
          </a:p>
          <a:p>
            <a:pPr>
              <a:lnSpc>
                <a:spcPct val="150000"/>
              </a:lnSpc>
            </a:pPr>
            <a:r>
              <a:rPr lang="hr-HR" sz="2600" dirty="0"/>
              <a:t>post =</a:t>
            </a:r>
          </a:p>
          <a:p>
            <a:pPr>
              <a:lnSpc>
                <a:spcPct val="150000"/>
              </a:lnSpc>
            </a:pPr>
            <a:r>
              <a:rPr lang="hr-HR" sz="2600" dirty="0" err="1"/>
              <a:t>hurt</a:t>
            </a:r>
            <a:r>
              <a:rPr lang="hr-HR" sz="2600" dirty="0"/>
              <a:t> =</a:t>
            </a:r>
          </a:p>
          <a:p>
            <a:pPr>
              <a:lnSpc>
                <a:spcPct val="150000"/>
              </a:lnSpc>
            </a:pPr>
            <a:r>
              <a:rPr lang="hr-HR" sz="2600" dirty="0" err="1"/>
              <a:t>feel</a:t>
            </a:r>
            <a:r>
              <a:rPr lang="hr-HR" sz="2600" dirty="0"/>
              <a:t> </a:t>
            </a:r>
            <a:r>
              <a:rPr lang="hr-HR" sz="2600" dirty="0" err="1"/>
              <a:t>awful</a:t>
            </a:r>
            <a:r>
              <a:rPr lang="hr-HR" sz="2600" dirty="0"/>
              <a:t> =</a:t>
            </a:r>
          </a:p>
          <a:p>
            <a:pPr>
              <a:lnSpc>
                <a:spcPct val="150000"/>
              </a:lnSpc>
            </a:pPr>
            <a:r>
              <a:rPr lang="hr-HR" sz="2600" dirty="0" err="1"/>
              <a:t>classmate</a:t>
            </a:r>
            <a:r>
              <a:rPr lang="hr-HR" sz="2600" dirty="0"/>
              <a:t> =</a:t>
            </a:r>
          </a:p>
          <a:p>
            <a:endParaRPr lang="hr-H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367087" y="1759684"/>
            <a:ext cx="764857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600" i="1" dirty="0">
                <a:solidFill>
                  <a:srgbClr val="0070C0"/>
                </a:solidFill>
              </a:rPr>
              <a:t>šaliti se</a:t>
            </a:r>
          </a:p>
          <a:p>
            <a:pPr>
              <a:lnSpc>
                <a:spcPct val="150000"/>
              </a:lnSpc>
            </a:pPr>
            <a:r>
              <a:rPr lang="hr-HR" sz="2600" i="1" dirty="0">
                <a:solidFill>
                  <a:srgbClr val="0070C0"/>
                </a:solidFill>
              </a:rPr>
              <a:t>uzbuđen</a:t>
            </a:r>
          </a:p>
          <a:p>
            <a:pPr>
              <a:lnSpc>
                <a:spcPct val="150000"/>
              </a:lnSpc>
            </a:pPr>
            <a:r>
              <a:rPr lang="hr-HR" sz="2600" dirty="0">
                <a:solidFill>
                  <a:srgbClr val="0070C0"/>
                </a:solidFill>
              </a:rPr>
              <a:t>objaviti</a:t>
            </a:r>
          </a:p>
          <a:p>
            <a:pPr>
              <a:lnSpc>
                <a:spcPct val="150000"/>
              </a:lnSpc>
            </a:pPr>
            <a:r>
              <a:rPr lang="hr-HR" sz="2600" i="1" dirty="0">
                <a:solidFill>
                  <a:srgbClr val="0070C0"/>
                </a:solidFill>
              </a:rPr>
              <a:t>povrijediti</a:t>
            </a:r>
          </a:p>
          <a:p>
            <a:pPr>
              <a:lnSpc>
                <a:spcPct val="150000"/>
              </a:lnSpc>
            </a:pPr>
            <a:r>
              <a:rPr lang="hr-HR" sz="2600" i="1" dirty="0">
                <a:solidFill>
                  <a:srgbClr val="0070C0"/>
                </a:solidFill>
              </a:rPr>
              <a:t>užasno se osjećati</a:t>
            </a:r>
          </a:p>
          <a:p>
            <a:pPr>
              <a:lnSpc>
                <a:spcPct val="150000"/>
              </a:lnSpc>
            </a:pPr>
            <a:r>
              <a:rPr lang="hr-HR" sz="2600" i="1" dirty="0">
                <a:solidFill>
                  <a:srgbClr val="0070C0"/>
                </a:solidFill>
              </a:rPr>
              <a:t>učenik iz razreda</a:t>
            </a:r>
          </a:p>
          <a:p>
            <a:endParaRPr lang="hr-HR" sz="2400" dirty="0"/>
          </a:p>
        </p:txBody>
      </p:sp>
      <p:sp>
        <p:nvSpPr>
          <p:cNvPr id="7" name="Rectangle 6"/>
          <p:cNvSpPr/>
          <p:nvPr/>
        </p:nvSpPr>
        <p:spPr>
          <a:xfrm>
            <a:off x="642937" y="242889"/>
            <a:ext cx="9501187" cy="532923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618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69" y="1520281"/>
            <a:ext cx="6186794" cy="47642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4509" y="258567"/>
            <a:ext cx="10701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Choose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correct</a:t>
            </a:r>
            <a:r>
              <a:rPr lang="hr-HR" sz="2400" dirty="0"/>
              <a:t> word. </a:t>
            </a:r>
            <a:r>
              <a:rPr lang="hr-HR" sz="2400" dirty="0" err="1"/>
              <a:t>Explain</a:t>
            </a:r>
            <a:r>
              <a:rPr lang="hr-HR" sz="2400" dirty="0"/>
              <a:t>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choice</a:t>
            </a:r>
            <a:r>
              <a:rPr lang="hr-HR" sz="2400" dirty="0"/>
              <a:t> </a:t>
            </a:r>
            <a:r>
              <a:rPr lang="hr-HR" sz="2400" dirty="0" err="1"/>
              <a:t>by</a:t>
            </a:r>
            <a:r>
              <a:rPr lang="hr-HR" sz="2400" dirty="0"/>
              <a:t> </a:t>
            </a:r>
            <a:r>
              <a:rPr lang="hr-HR" sz="2400" dirty="0" err="1"/>
              <a:t>underlying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sentence(s)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text</a:t>
            </a:r>
            <a:r>
              <a:rPr lang="hr-HR" sz="2400" dirty="0"/>
              <a:t>. </a:t>
            </a:r>
            <a:endParaRPr lang="hr-HR" sz="2400" i="1" dirty="0"/>
          </a:p>
        </p:txBody>
      </p:sp>
      <p:sp>
        <p:nvSpPr>
          <p:cNvPr id="8" name="Oval 7"/>
          <p:cNvSpPr/>
          <p:nvPr/>
        </p:nvSpPr>
        <p:spPr>
          <a:xfrm>
            <a:off x="3571875" y="2071688"/>
            <a:ext cx="1471613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Oval 8"/>
          <p:cNvSpPr/>
          <p:nvPr/>
        </p:nvSpPr>
        <p:spPr>
          <a:xfrm>
            <a:off x="5310188" y="2514601"/>
            <a:ext cx="747712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Oval 9"/>
          <p:cNvSpPr/>
          <p:nvPr/>
        </p:nvSpPr>
        <p:spPr>
          <a:xfrm>
            <a:off x="1290637" y="2867026"/>
            <a:ext cx="1038225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Oval 10"/>
          <p:cNvSpPr/>
          <p:nvPr/>
        </p:nvSpPr>
        <p:spPr>
          <a:xfrm>
            <a:off x="5193166" y="3282638"/>
            <a:ext cx="862012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Oval 11"/>
          <p:cNvSpPr/>
          <p:nvPr/>
        </p:nvSpPr>
        <p:spPr>
          <a:xfrm>
            <a:off x="1216818" y="4020181"/>
            <a:ext cx="1112044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Oval 12"/>
          <p:cNvSpPr/>
          <p:nvPr/>
        </p:nvSpPr>
        <p:spPr>
          <a:xfrm>
            <a:off x="2328861" y="4424601"/>
            <a:ext cx="800101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Oval 13"/>
          <p:cNvSpPr/>
          <p:nvPr/>
        </p:nvSpPr>
        <p:spPr>
          <a:xfrm>
            <a:off x="1290637" y="5173336"/>
            <a:ext cx="866776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Oval 14"/>
          <p:cNvSpPr/>
          <p:nvPr/>
        </p:nvSpPr>
        <p:spPr>
          <a:xfrm>
            <a:off x="2162175" y="5630536"/>
            <a:ext cx="14097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911" y="553971"/>
            <a:ext cx="4776502" cy="6669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145" y="698690"/>
            <a:ext cx="531121" cy="4524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7639" y="698408"/>
            <a:ext cx="5052809" cy="65257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5831" y="88321"/>
            <a:ext cx="6536424" cy="14862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8861" y="60822"/>
            <a:ext cx="7136056" cy="14913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6820" y="98069"/>
            <a:ext cx="8040137" cy="14056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7145" y="568256"/>
            <a:ext cx="9579485" cy="57765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03612" y="2702160"/>
            <a:ext cx="3505680" cy="269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5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75" y="550985"/>
            <a:ext cx="93583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Do </a:t>
            </a:r>
            <a:r>
              <a:rPr lang="hr-HR" sz="2600" dirty="0" err="1"/>
              <a:t>you</a:t>
            </a:r>
            <a:r>
              <a:rPr lang="hr-HR" sz="2600" dirty="0"/>
              <a:t> </a:t>
            </a:r>
            <a:r>
              <a:rPr lang="hr-HR" sz="2600" dirty="0" err="1"/>
              <a:t>like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story?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375" y="1554408"/>
            <a:ext cx="93583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Why</a:t>
            </a:r>
            <a:r>
              <a:rPr lang="hr-HR" sz="2600" dirty="0"/>
              <a:t>? </a:t>
            </a:r>
            <a:r>
              <a:rPr lang="hr-HR" sz="2600" dirty="0" err="1"/>
              <a:t>Why</a:t>
            </a:r>
            <a:r>
              <a:rPr lang="hr-HR" sz="2600" dirty="0"/>
              <a:t> </a:t>
            </a:r>
            <a:r>
              <a:rPr lang="hr-HR" sz="2600" dirty="0" err="1"/>
              <a:t>not</a:t>
            </a:r>
            <a:r>
              <a:rPr lang="hr-HR" sz="2600" dirty="0"/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375" y="2484305"/>
            <a:ext cx="93583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Does</a:t>
            </a:r>
            <a:r>
              <a:rPr lang="hr-HR" sz="2600" dirty="0"/>
              <a:t> </a:t>
            </a:r>
            <a:r>
              <a:rPr lang="hr-HR" sz="2600" dirty="0" err="1"/>
              <a:t>this</a:t>
            </a:r>
            <a:r>
              <a:rPr lang="hr-HR" sz="2600" dirty="0"/>
              <a:t> </a:t>
            </a:r>
            <a:r>
              <a:rPr lang="hr-HR" sz="2600" dirty="0" err="1"/>
              <a:t>happen</a:t>
            </a:r>
            <a:r>
              <a:rPr lang="hr-HR" sz="2600" dirty="0"/>
              <a:t> </a:t>
            </a:r>
            <a:r>
              <a:rPr lang="hr-HR" sz="2600" dirty="0" err="1"/>
              <a:t>in</a:t>
            </a:r>
            <a:r>
              <a:rPr lang="hr-HR" sz="2600" dirty="0"/>
              <a:t> </a:t>
            </a:r>
            <a:r>
              <a:rPr lang="hr-HR" sz="2600" dirty="0" err="1"/>
              <a:t>your</a:t>
            </a:r>
            <a:r>
              <a:rPr lang="hr-HR" sz="2600" dirty="0"/>
              <a:t> </a:t>
            </a:r>
            <a:r>
              <a:rPr lang="hr-HR" sz="2600" dirty="0" err="1"/>
              <a:t>shool</a:t>
            </a:r>
            <a:r>
              <a:rPr lang="hr-HR" sz="2600" dirty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4375" y="3539145"/>
            <a:ext cx="93583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What</a:t>
            </a:r>
            <a:r>
              <a:rPr lang="hr-HR" sz="2600" dirty="0"/>
              <a:t> do </a:t>
            </a:r>
            <a:r>
              <a:rPr lang="hr-HR" sz="2600" dirty="0" err="1"/>
              <a:t>you</a:t>
            </a:r>
            <a:r>
              <a:rPr lang="hr-HR" sz="2600" dirty="0"/>
              <a:t> do </a:t>
            </a:r>
            <a:r>
              <a:rPr lang="hr-HR" sz="2600" dirty="0" err="1"/>
              <a:t>when</a:t>
            </a:r>
            <a:r>
              <a:rPr lang="hr-HR" sz="2600" dirty="0"/>
              <a:t> </a:t>
            </a:r>
            <a:r>
              <a:rPr lang="hr-HR" sz="2600" dirty="0" err="1"/>
              <a:t>you</a:t>
            </a:r>
            <a:r>
              <a:rPr lang="hr-HR" sz="2600" dirty="0"/>
              <a:t> </a:t>
            </a:r>
            <a:r>
              <a:rPr lang="hr-HR" sz="2600" dirty="0" err="1"/>
              <a:t>hear</a:t>
            </a:r>
            <a:r>
              <a:rPr lang="hr-HR" sz="2600" dirty="0"/>
              <a:t> </a:t>
            </a:r>
            <a:r>
              <a:rPr lang="hr-HR" sz="2600" dirty="0" err="1"/>
              <a:t>something</a:t>
            </a:r>
            <a:r>
              <a:rPr lang="hr-HR" sz="2600" dirty="0"/>
              <a:t> </a:t>
            </a:r>
            <a:r>
              <a:rPr lang="hr-HR" sz="2600" dirty="0" err="1"/>
              <a:t>like</a:t>
            </a:r>
            <a:r>
              <a:rPr lang="hr-HR" sz="2600" dirty="0"/>
              <a:t> </a:t>
            </a:r>
            <a:r>
              <a:rPr lang="hr-HR" sz="2600" dirty="0" err="1"/>
              <a:t>this</a:t>
            </a:r>
            <a:r>
              <a:rPr lang="hr-HR" sz="2600" dirty="0"/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5812" y="4431697"/>
            <a:ext cx="93583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Is</a:t>
            </a:r>
            <a:r>
              <a:rPr lang="hr-HR" sz="2600" dirty="0"/>
              <a:t> </a:t>
            </a:r>
            <a:r>
              <a:rPr lang="hr-HR" sz="2600" dirty="0" err="1"/>
              <a:t>everything</a:t>
            </a:r>
            <a:r>
              <a:rPr lang="hr-HR" sz="2600" dirty="0"/>
              <a:t> online </a:t>
            </a:r>
            <a:r>
              <a:rPr lang="hr-HR" sz="2600" dirty="0" err="1"/>
              <a:t>true</a:t>
            </a:r>
            <a:r>
              <a:rPr lang="hr-HR" sz="2600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97712" y="1644955"/>
            <a:ext cx="7246338" cy="129266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hr-HR" sz="2600" i="1" dirty="0"/>
              <a:t>Nacrtaj strip na temelju Sokratove priče. Strip se treba sastojati od 6 sličica i uključivati dijelove teksta (ne trebaš spomenuti sve rečenice iz teksta).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24370" y="3539145"/>
            <a:ext cx="4938322" cy="49244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hr-HR" sz="2600" dirty="0" err="1"/>
              <a:t>Practise</a:t>
            </a:r>
            <a:r>
              <a:rPr lang="hr-HR" sz="2600" dirty="0"/>
              <a:t> </a:t>
            </a:r>
            <a:r>
              <a:rPr lang="hr-HR" sz="2600" dirty="0" err="1"/>
              <a:t>retelling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story. </a:t>
            </a:r>
            <a:endParaRPr lang="hr-HR" sz="2600" i="1" dirty="0"/>
          </a:p>
        </p:txBody>
      </p:sp>
      <p:sp>
        <p:nvSpPr>
          <p:cNvPr id="11" name="Rectangle 10"/>
          <p:cNvSpPr/>
          <p:nvPr/>
        </p:nvSpPr>
        <p:spPr>
          <a:xfrm>
            <a:off x="642938" y="242889"/>
            <a:ext cx="7286626" cy="532923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282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 animBg="1"/>
      <p:bldP spid="10" grpId="0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45" y="427266"/>
            <a:ext cx="6315075" cy="550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1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5579" y="625756"/>
            <a:ext cx="1095780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Match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texts</a:t>
            </a:r>
            <a:r>
              <a:rPr lang="hr-HR" sz="2600" dirty="0"/>
              <a:t> </a:t>
            </a:r>
            <a:r>
              <a:rPr lang="hr-HR" sz="2600" dirty="0" err="1"/>
              <a:t>with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pictures</a:t>
            </a:r>
            <a:r>
              <a:rPr lang="hr-HR" sz="2600" dirty="0"/>
              <a:t>.</a:t>
            </a:r>
          </a:p>
          <a:p>
            <a:r>
              <a:rPr lang="hr-HR" sz="2400" dirty="0">
                <a:hlinkClick r:id="rId2"/>
              </a:rPr>
              <a:t>https://www.bookwidgets.com/play/t:qT4nrtTVJUNSK3wGxV+AqVgj2eYiz65vYAHgibpD3WVCRUtaODY= </a:t>
            </a:r>
            <a:endParaRPr lang="hr-HR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4824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82023" y="2848767"/>
            <a:ext cx="53863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Open </a:t>
            </a:r>
            <a:r>
              <a:rPr lang="hr-HR" sz="2600" dirty="0" err="1"/>
              <a:t>your</a:t>
            </a:r>
            <a:r>
              <a:rPr lang="hr-HR" sz="2600" dirty="0"/>
              <a:t> </a:t>
            </a:r>
            <a:r>
              <a:rPr lang="hr-HR" sz="2600" dirty="0" err="1"/>
              <a:t>book</a:t>
            </a:r>
            <a:r>
              <a:rPr lang="hr-HR" sz="2600" dirty="0"/>
              <a:t> at </a:t>
            </a:r>
            <a:r>
              <a:rPr lang="hr-HR" sz="2600" dirty="0" err="1"/>
              <a:t>page</a:t>
            </a:r>
            <a:r>
              <a:rPr lang="hr-HR" sz="2600" dirty="0"/>
              <a:t> 49.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6890" y="238184"/>
            <a:ext cx="56768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Match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words</a:t>
            </a:r>
            <a:r>
              <a:rPr lang="hr-HR" sz="2600" dirty="0"/>
              <a:t> </a:t>
            </a:r>
            <a:r>
              <a:rPr lang="hr-HR" sz="2600" dirty="0" err="1"/>
              <a:t>with</a:t>
            </a:r>
            <a:r>
              <a:rPr lang="hr-HR" sz="2600" dirty="0"/>
              <a:t> </a:t>
            </a:r>
            <a:r>
              <a:rPr lang="hr-HR" sz="2600" dirty="0" err="1"/>
              <a:t>their</a:t>
            </a:r>
            <a:r>
              <a:rPr lang="hr-HR" sz="2600" dirty="0"/>
              <a:t> </a:t>
            </a:r>
            <a:r>
              <a:rPr lang="hr-HR" sz="2600" dirty="0" err="1"/>
              <a:t>definitions</a:t>
            </a:r>
            <a:r>
              <a:rPr lang="hr-HR" sz="2600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853" y="1328849"/>
            <a:ext cx="11002340" cy="4910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0600" y="2816115"/>
            <a:ext cx="447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4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3439705"/>
            <a:ext cx="447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3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3857" y="4455610"/>
            <a:ext cx="447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5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3857" y="5082995"/>
            <a:ext cx="447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1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5705004"/>
            <a:ext cx="404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2</a:t>
            </a:r>
            <a:endParaRPr lang="hr-H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76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7" grpId="0"/>
      <p:bldP spid="3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42" y="981476"/>
            <a:ext cx="6739384" cy="58340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35" y="870199"/>
            <a:ext cx="10148128" cy="40128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5841" y="5370503"/>
            <a:ext cx="7786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You </a:t>
            </a:r>
            <a:r>
              <a:rPr lang="hr-HR" sz="2400" dirty="0" err="1"/>
              <a:t>can</a:t>
            </a:r>
            <a:r>
              <a:rPr lang="hr-HR" sz="2400" dirty="0"/>
              <a:t> </a:t>
            </a:r>
            <a:r>
              <a:rPr lang="hr-HR" sz="2400" dirty="0" err="1"/>
              <a:t>find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score</a:t>
            </a:r>
            <a:r>
              <a:rPr lang="hr-HR" sz="2400" dirty="0"/>
              <a:t> at </a:t>
            </a:r>
            <a:r>
              <a:rPr lang="hr-HR" sz="2400" dirty="0" err="1"/>
              <a:t>page</a:t>
            </a:r>
            <a:r>
              <a:rPr lang="hr-HR" sz="2400" dirty="0"/>
              <a:t> 147.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5841" y="5977620"/>
            <a:ext cx="10697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What</a:t>
            </a:r>
            <a:r>
              <a:rPr lang="hr-HR" sz="2400" dirty="0"/>
              <a:t> </a:t>
            </a:r>
            <a:r>
              <a:rPr lang="hr-HR" sz="2400" dirty="0" err="1"/>
              <a:t>kind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friend</a:t>
            </a:r>
            <a:r>
              <a:rPr lang="hr-HR" sz="2400" dirty="0"/>
              <a:t> are </a:t>
            </a:r>
            <a:r>
              <a:rPr lang="hr-HR" sz="2400" dirty="0" err="1"/>
              <a:t>you</a:t>
            </a:r>
            <a:r>
              <a:rPr lang="hr-HR" sz="24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55555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2427</TotalTime>
  <Words>208</Words>
  <Application>Microsoft Office PowerPoint</Application>
  <PresentationFormat>Widescreen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UNIT 3: School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216</cp:revision>
  <dcterms:created xsi:type="dcterms:W3CDTF">2020-09-19T11:02:00Z</dcterms:created>
  <dcterms:modified xsi:type="dcterms:W3CDTF">2022-09-14T11:18:33Z</dcterms:modified>
</cp:coreProperties>
</file>